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56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B71269-DE22-4964-AE60-8E18836E6848}">
          <p14:sldIdLst>
            <p14:sldId id="257"/>
            <p14:sldId id="258"/>
            <p14:sldId id="259"/>
            <p14:sldId id="260"/>
            <p14:sldId id="261"/>
            <p14:sldId id="262"/>
            <p14:sldId id="256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94"/>
    <a:srgbClr val="00932B"/>
    <a:srgbClr val="950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3" y="48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41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26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9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73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88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73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97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72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95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83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78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9ACAC-661C-40C0-9D95-8F3692F14D5B}" type="datetimeFigureOut">
              <a:rPr lang="pt-BR" smtClean="0"/>
              <a:t>31/07/2016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709C4-F328-413F-92ED-65082585CE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13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5.gif"/><Relationship Id="rId4" Type="http://schemas.openxmlformats.org/officeDocument/2006/relationships/image" Target="../media/image3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oleObject" Target="../embeddings/oleObject1.bin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rinceton.edu/main/css/images/pu-logo-retin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t="20727"/>
          <a:stretch/>
        </p:blipFill>
        <p:spPr bwMode="auto">
          <a:xfrm>
            <a:off x="194554" y="223736"/>
            <a:ext cx="4961106" cy="13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2.bp.blogspot.com/-oGHmFWHbFpo/VjwD_Bn573I/AAAAAAAAAag/BRk2lYQqkfk/s1600/Logo_Usp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2" r="20977"/>
          <a:stretch/>
        </p:blipFill>
        <p:spPr bwMode="auto">
          <a:xfrm>
            <a:off x="8843375" y="223736"/>
            <a:ext cx="2818356" cy="130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4257" y="1979112"/>
            <a:ext cx="1062348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 smtClean="0">
                <a:latin typeface="+mj-lt"/>
              </a:rPr>
              <a:t>U. São Paulo – Princeton Partnership</a:t>
            </a:r>
          </a:p>
          <a:p>
            <a:pPr algn="ctr"/>
            <a:endParaRPr lang="pt-BR" sz="3200" b="1" dirty="0" smtClean="0">
              <a:latin typeface="+mj-lt"/>
            </a:endParaRPr>
          </a:p>
          <a:p>
            <a:pPr algn="ctr"/>
            <a:r>
              <a:rPr lang="en-US" sz="3200" i="1" dirty="0"/>
              <a:t>Affordable, sustainable infrastructure for emerging megacities</a:t>
            </a:r>
            <a:endParaRPr lang="pt-BR" sz="3200" b="1" dirty="0" smtClean="0">
              <a:latin typeface="+mj-lt"/>
            </a:endParaRPr>
          </a:p>
          <a:p>
            <a:endParaRPr lang="pt-BR" sz="3200" b="1" dirty="0" smtClean="0">
              <a:latin typeface="+mj-lt"/>
            </a:endParaRPr>
          </a:p>
          <a:p>
            <a:endParaRPr lang="pt-BR" sz="3200" b="1" dirty="0">
              <a:latin typeface="+mj-lt"/>
            </a:endParaRPr>
          </a:p>
          <a:p>
            <a:pPr algn="ctr"/>
            <a:r>
              <a:rPr lang="pt-BR" sz="3200" i="0" dirty="0" smtClean="0">
                <a:effectLst/>
                <a:latin typeface="+mj-lt"/>
              </a:rPr>
              <a:t>Márcio Sartorelli Venâncio de Souza</a:t>
            </a:r>
          </a:p>
          <a:p>
            <a:pPr algn="ctr"/>
            <a:endParaRPr lang="pt-BR" sz="3200" dirty="0" smtClean="0">
              <a:latin typeface="+mj-lt"/>
            </a:endParaRPr>
          </a:p>
          <a:p>
            <a:pPr algn="ctr"/>
            <a:endParaRPr lang="pt-BR" sz="3200" dirty="0">
              <a:latin typeface="+mj-lt"/>
            </a:endParaRPr>
          </a:p>
          <a:p>
            <a:pPr algn="ctr"/>
            <a:r>
              <a:rPr lang="pt-BR" sz="3200" i="0" dirty="0" smtClean="0">
                <a:effectLst/>
                <a:latin typeface="+mj-lt"/>
              </a:rPr>
              <a:t>Advisors: Sigrid Adriaenssens (PU) and Ruy Pauletti (USP)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491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 smtClean="0"/>
              <a:t>Implementation of Dynamic Relaxation Method in Grasshopper</a:t>
            </a:r>
            <a:endParaRPr lang="pt-BR" u="sng" dirty="0"/>
          </a:p>
        </p:txBody>
      </p:sp>
      <p:pic>
        <p:nvPicPr>
          <p:cNvPr id="4098" name="Picture 2" descr="http://formfindinglab.princeton.edu/wp-content/uploads/2011/09/nsa-e13206296528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9152"/>
          <a:stretch/>
        </p:blipFill>
        <p:spPr bwMode="auto">
          <a:xfrm>
            <a:off x="781050" y="1690688"/>
            <a:ext cx="5314950" cy="48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ey.be/wp-content/uploads/2016/01/04-029_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r="6289"/>
          <a:stretch/>
        </p:blipFill>
        <p:spPr bwMode="auto">
          <a:xfrm>
            <a:off x="6553200" y="2211154"/>
            <a:ext cx="5029200" cy="382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88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013525"/>
              </p:ext>
            </p:extLst>
          </p:nvPr>
        </p:nvGraphicFramePr>
        <p:xfrm>
          <a:off x="2749550" y="417512"/>
          <a:ext cx="7034606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3" imgW="1269720" imgH="203040" progId="Equation.DSMT4">
                  <p:embed/>
                </p:oleObj>
              </mc:Choice>
              <mc:Fallback>
                <p:oleObj name="Equation" r:id="rId3" imgW="1269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9550" y="417512"/>
                        <a:ext cx="7034606" cy="112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2667000"/>
            <a:ext cx="52863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433" t="25977" r="3816" b="23372"/>
          <a:stretch/>
        </p:blipFill>
        <p:spPr>
          <a:xfrm>
            <a:off x="0" y="0"/>
            <a:ext cx="8324850" cy="3333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596" t="47174" r="24515" b="22150"/>
          <a:stretch/>
        </p:blipFill>
        <p:spPr>
          <a:xfrm>
            <a:off x="0" y="3962399"/>
            <a:ext cx="8077200" cy="2895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488" t="23764" r="45027" b="4793"/>
          <a:stretch/>
        </p:blipFill>
        <p:spPr>
          <a:xfrm>
            <a:off x="8432478" y="1448595"/>
            <a:ext cx="3759522" cy="42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 smtClean="0"/>
              <a:t>Starting with simple cable elements, any other element type can be implemented</a:t>
            </a:r>
            <a:endParaRPr lang="pt-BR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689" y="4401903"/>
            <a:ext cx="2043759" cy="1988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42" y="2347923"/>
            <a:ext cx="1904655" cy="1893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689" y="2347923"/>
            <a:ext cx="2107961" cy="1609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885" y="4899049"/>
            <a:ext cx="2343367" cy="149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2169"/>
            <a:ext cx="10515600" cy="1325563"/>
          </a:xfrm>
        </p:spPr>
        <p:txBody>
          <a:bodyPr/>
          <a:lstStyle/>
          <a:p>
            <a:r>
              <a:rPr lang="pt-BR" u="sng" dirty="0" smtClean="0"/>
              <a:t>Previous Works</a:t>
            </a:r>
            <a:endParaRPr lang="pt-BR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838200" y="871060"/>
            <a:ext cx="11206518" cy="2619266"/>
            <a:chOff x="838200" y="871060"/>
            <a:chExt cx="11206518" cy="2619266"/>
          </a:xfrm>
        </p:grpSpPr>
        <p:sp>
          <p:nvSpPr>
            <p:cNvPr id="4" name="TextBox 3"/>
            <p:cNvSpPr txBox="1"/>
            <p:nvPr/>
          </p:nvSpPr>
          <p:spPr>
            <a:xfrm>
              <a:off x="838200" y="1303394"/>
              <a:ext cx="37703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u="sng" dirty="0" smtClean="0"/>
                <a:t>The Natural Force Density Method</a:t>
              </a:r>
              <a:endParaRPr lang="pt-BR" sz="2000" u="sng" dirty="0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7560436"/>
                </p:ext>
              </p:extLst>
            </p:nvPr>
          </p:nvGraphicFramePr>
          <p:xfrm>
            <a:off x="1246188" y="1893443"/>
            <a:ext cx="2401887" cy="919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Equation" r:id="rId3" imgW="596880" imgH="228600" progId="Equation.DSMT4">
                    <p:embed/>
                  </p:oleObj>
                </mc:Choice>
                <mc:Fallback>
                  <p:oleObj name="Equation" r:id="rId3" imgW="5968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46188" y="1893443"/>
                          <a:ext cx="2401887" cy="9191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/>
            <p:cNvCxnSpPr/>
            <p:nvPr/>
          </p:nvCxnSpPr>
          <p:spPr>
            <a:xfrm>
              <a:off x="4251122" y="2353024"/>
              <a:ext cx="1844878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01" t="21470" r="-696" b="26905"/>
            <a:stretch/>
          </p:blipFill>
          <p:spPr bwMode="auto">
            <a:xfrm>
              <a:off x="6218866" y="1196737"/>
              <a:ext cx="2794345" cy="951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8" t="12571" b="20437"/>
            <a:stretch/>
          </p:blipFill>
          <p:spPr bwMode="auto">
            <a:xfrm>
              <a:off x="9013211" y="871060"/>
              <a:ext cx="3031507" cy="1490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568" y="2337932"/>
              <a:ext cx="4654753" cy="11523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5747988" y="3042939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 smtClean="0"/>
              <a:t>+</a:t>
            </a:r>
            <a:endParaRPr lang="pt-BR" sz="8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838200" y="4166323"/>
            <a:ext cx="9030852" cy="1994548"/>
            <a:chOff x="838200" y="4166323"/>
            <a:chExt cx="9030852" cy="1994548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4166323"/>
              <a:ext cx="20785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u="sng" dirty="0" smtClean="0"/>
                <a:t>Parametric Design</a:t>
              </a:r>
              <a:endParaRPr lang="pt-BR" sz="2000" u="sng" dirty="0"/>
            </a:p>
          </p:txBody>
        </p:sp>
        <p:pic>
          <p:nvPicPr>
            <p:cNvPr id="2050" name="Picture 2" descr="http://2.bp.blogspot.com/-5lTKa28ZVPQ/VZ4iiHc6ZCI/AAAAAAAACzs/QnwOIOQ7yPw/s1600/Unroll.gif"/>
            <p:cNvPicPr>
              <a:picLocks noChangeAspect="1" noChangeArrowheads="1" noCrop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884" y="4262284"/>
              <a:ext cx="3158168" cy="1898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lh4.ggpht.com/-3Xv2JzyJCU4/TyHcYwBXIxI/AAAAAAAAAXM/SpeMZNpni04/acoustic_shoot_thumb%25255B1%25255D.gif?imgmax=800"/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109" y="4566433"/>
              <a:ext cx="2462452" cy="1594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25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 smtClean="0"/>
              <a:t>Form-Finding Design Tool</a:t>
            </a:r>
            <a:endParaRPr lang="pt-BR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7" y="1690688"/>
            <a:ext cx="4467225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02" y="2922609"/>
            <a:ext cx="4124325" cy="3067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9" y="2690486"/>
            <a:ext cx="11907881" cy="269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 smtClean="0"/>
              <a:t>Optimization and Genetic Algorithms</a:t>
            </a:r>
            <a:endParaRPr lang="pt-BR" u="sng" dirty="0"/>
          </a:p>
        </p:txBody>
      </p:sp>
      <p:pic>
        <p:nvPicPr>
          <p:cNvPr id="3074" name="Picture 2" descr="https://alyssatrujillo.files.wordpress.com/2013/08/natural-selection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76"/>
          <a:stretch/>
        </p:blipFill>
        <p:spPr bwMode="auto">
          <a:xfrm>
            <a:off x="487473" y="1690688"/>
            <a:ext cx="4414480" cy="469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4806442" y="1690688"/>
            <a:ext cx="7068753" cy="4888843"/>
            <a:chOff x="4768864" y="1690688"/>
            <a:chExt cx="7068753" cy="48888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864" y="1690688"/>
              <a:ext cx="7068753" cy="150026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1048" y="5255556"/>
              <a:ext cx="1619250" cy="1323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9224" y="4321845"/>
              <a:ext cx="1666875" cy="14097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0575" y="3370796"/>
              <a:ext cx="1685925" cy="1333500"/>
            </a:xfrm>
            <a:prstGeom prst="rect">
              <a:avLst/>
            </a:prstGeom>
          </p:spPr>
        </p:pic>
        <p:cxnSp>
          <p:nvCxnSpPr>
            <p:cNvPr id="9" name="Elbow Connector 8"/>
            <p:cNvCxnSpPr/>
            <p:nvPr/>
          </p:nvCxnSpPr>
          <p:spPr>
            <a:xfrm rot="10800000">
              <a:off x="8906008" y="5824604"/>
              <a:ext cx="1089763" cy="559800"/>
            </a:xfrm>
            <a:prstGeom prst="bentConnector3">
              <a:avLst>
                <a:gd name="adj1" fmla="val 994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rot="10800000">
              <a:off x="6823199" y="4746795"/>
              <a:ext cx="1089763" cy="559800"/>
            </a:xfrm>
            <a:prstGeom prst="bentConnector3">
              <a:avLst>
                <a:gd name="adj1" fmla="val 994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 rot="16200000" flipV="1">
              <a:off x="5384523" y="3030447"/>
              <a:ext cx="460249" cy="4318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637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 smtClean="0"/>
              <a:t>Generation of Physical Model: Design Process</a:t>
            </a:r>
            <a:endParaRPr lang="pt-BR" u="sng" dirty="0"/>
          </a:p>
        </p:txBody>
      </p:sp>
      <p:grpSp>
        <p:nvGrpSpPr>
          <p:cNvPr id="3" name="Group 2"/>
          <p:cNvGrpSpPr/>
          <p:nvPr/>
        </p:nvGrpSpPr>
        <p:grpSpPr>
          <a:xfrm>
            <a:off x="173799" y="2554375"/>
            <a:ext cx="11752025" cy="3757808"/>
            <a:chOff x="173799" y="2554375"/>
            <a:chExt cx="11752025" cy="37578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28310" r="44418" b="16895"/>
            <a:stretch/>
          </p:blipFill>
          <p:spPr>
            <a:xfrm>
              <a:off x="7892442" y="2554375"/>
              <a:ext cx="4033382" cy="375780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3" t="29424" r="45959" b="16316"/>
            <a:stretch/>
          </p:blipFill>
          <p:spPr>
            <a:xfrm>
              <a:off x="4106972" y="2554375"/>
              <a:ext cx="3832964" cy="3721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08" t="29041" r="44932" b="16347"/>
            <a:stretch/>
          </p:blipFill>
          <p:spPr>
            <a:xfrm>
              <a:off x="173799" y="2554375"/>
              <a:ext cx="3933173" cy="3745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89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52656" t="41176" r="28907" b="17647"/>
          <a:stretch/>
        </p:blipFill>
        <p:spPr>
          <a:xfrm>
            <a:off x="9848850" y="1504526"/>
            <a:ext cx="2247900" cy="2933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28310" r="44418" b="16895"/>
          <a:stretch/>
        </p:blipFill>
        <p:spPr>
          <a:xfrm>
            <a:off x="960909" y="0"/>
            <a:ext cx="1743901" cy="1624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8" t="29041" r="44932" b="16347"/>
          <a:stretch/>
        </p:blipFill>
        <p:spPr>
          <a:xfrm>
            <a:off x="960910" y="4988153"/>
            <a:ext cx="1743901" cy="1660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4943" t="37962" r="36550" b="18335"/>
          <a:stretch/>
        </p:blipFill>
        <p:spPr>
          <a:xfrm>
            <a:off x="635000" y="2083601"/>
            <a:ext cx="5165299" cy="2617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5972" t="31235" r="66730" b="19382"/>
          <a:stretch/>
        </p:blipFill>
        <p:spPr>
          <a:xfrm>
            <a:off x="7030629" y="812376"/>
            <a:ext cx="2688945" cy="431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7084" t="60617" r="39583" b="16667"/>
          <a:stretch/>
        </p:blipFill>
        <p:spPr>
          <a:xfrm>
            <a:off x="6096000" y="5320984"/>
            <a:ext cx="4876800" cy="14380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2787" y="-11161"/>
            <a:ext cx="4592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u="sng" dirty="0" smtClean="0">
                <a:latin typeface="+mj-lt"/>
              </a:rPr>
              <a:t>Optimization Setup</a:t>
            </a:r>
            <a:endParaRPr lang="pt-BR" sz="4400" u="sng" dirty="0">
              <a:latin typeface="+mj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638800" y="4778829"/>
            <a:ext cx="359229" cy="794657"/>
          </a:xfrm>
          <a:prstGeom prst="line">
            <a:avLst/>
          </a:prstGeom>
          <a:ln w="25400">
            <a:solidFill>
              <a:srgbClr val="9502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45801" y="2684066"/>
            <a:ext cx="975699" cy="440134"/>
          </a:xfrm>
          <a:prstGeom prst="line">
            <a:avLst/>
          </a:prstGeom>
          <a:ln w="25400">
            <a:solidFill>
              <a:srgbClr val="0093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397000" y="1778000"/>
            <a:ext cx="435860" cy="524248"/>
          </a:xfrm>
          <a:prstGeom prst="line">
            <a:avLst/>
          </a:prstGeom>
          <a:ln w="25400">
            <a:solidFill>
              <a:srgbClr val="FF1F9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51000" y="4165600"/>
            <a:ext cx="0" cy="822553"/>
          </a:xfrm>
          <a:prstGeom prst="line">
            <a:avLst/>
          </a:prstGeom>
          <a:ln w="25400">
            <a:solidFill>
              <a:srgbClr val="FF1F9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8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12" y="276679"/>
            <a:ext cx="4371975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" t="52055" r="23511" b="22192"/>
          <a:stretch/>
        </p:blipFill>
        <p:spPr>
          <a:xfrm>
            <a:off x="942975" y="4452384"/>
            <a:ext cx="10601325" cy="225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333" t="54074" r="25313" b="24074"/>
          <a:stretch/>
        </p:blipFill>
        <p:spPr>
          <a:xfrm>
            <a:off x="942974" y="2204484"/>
            <a:ext cx="106013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1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 smtClean="0"/>
              <a:t>Digital Fabrication</a:t>
            </a:r>
            <a:endParaRPr lang="pt-BR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417" t="22778" r="43749" b="22037"/>
          <a:stretch/>
        </p:blipFill>
        <p:spPr>
          <a:xfrm>
            <a:off x="838200" y="1690688"/>
            <a:ext cx="4255906" cy="4284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416" t="38333" r="43959" b="33519"/>
          <a:stretch/>
        </p:blipFill>
        <p:spPr>
          <a:xfrm>
            <a:off x="6459454" y="2518569"/>
            <a:ext cx="5084846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0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417" t="23149" r="43958" b="23333"/>
          <a:stretch/>
        </p:blipFill>
        <p:spPr>
          <a:xfrm>
            <a:off x="2607674" y="0"/>
            <a:ext cx="6976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80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Equation</vt:lpstr>
      <vt:lpstr>PowerPoint Presentation</vt:lpstr>
      <vt:lpstr>Previous Works</vt:lpstr>
      <vt:lpstr>Form-Finding Design Tool</vt:lpstr>
      <vt:lpstr>Optimization and Genetic Algorithms</vt:lpstr>
      <vt:lpstr>Generation of Physical Model: Design Process</vt:lpstr>
      <vt:lpstr>PowerPoint Presentation</vt:lpstr>
      <vt:lpstr>PowerPoint Presentation</vt:lpstr>
      <vt:lpstr>Digital Fabrication</vt:lpstr>
      <vt:lpstr>PowerPoint Presentation</vt:lpstr>
      <vt:lpstr>Implementation of Dynamic Relaxation Method in Grasshopper</vt:lpstr>
      <vt:lpstr>PowerPoint Presentation</vt:lpstr>
      <vt:lpstr>PowerPoint Presentation</vt:lpstr>
      <vt:lpstr>Starting with simple cable elements, any other element type can be implemented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Márcio Souza</dc:creator>
  <cp:lastModifiedBy>Márcio Souza</cp:lastModifiedBy>
  <cp:revision>20</cp:revision>
  <dcterms:created xsi:type="dcterms:W3CDTF">2016-07-28T22:21:04Z</dcterms:created>
  <dcterms:modified xsi:type="dcterms:W3CDTF">2016-08-01T17:44:00Z</dcterms:modified>
</cp:coreProperties>
</file>